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3" r:id="rId3"/>
    <p:sldId id="257" r:id="rId4"/>
    <p:sldId id="258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84" r:id="rId20"/>
    <p:sldId id="277" r:id="rId21"/>
    <p:sldId id="278" r:id="rId22"/>
    <p:sldId id="279" r:id="rId23"/>
    <p:sldId id="28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 Everyone,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Morning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 with the presentation today, I would like to share a small recital.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been a part of Publicis Sapient for almost 3months now, and there is this fact that everyone of us would agree upon.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have we succeeded at becoming a Product engineer?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Hi, I am Rajat, a small part of our big team 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9" name="Google Shape;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</a:p>
        </p:txBody>
      </p:sp>
      <p:sp>
        <p:nvSpPr>
          <p:cNvPr id="247" name="Google Shape;24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</a:p>
        </p:txBody>
      </p:sp>
      <p:sp>
        <p:nvSpPr>
          <p:cNvPr id="291" name="Google Shape;29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</a:p>
        </p:txBody>
      </p:sp>
      <p:sp>
        <p:nvSpPr>
          <p:cNvPr id="299" name="Google Shape;29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</a:p>
        </p:txBody>
      </p:sp>
      <p:sp>
        <p:nvSpPr>
          <p:cNvPr id="331" name="Google Shape;33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a24c32f0a_1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a24c32f0a_1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a24c32f0a_12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</a:p>
        </p:txBody>
      </p:sp>
      <p:sp>
        <p:nvSpPr>
          <p:cNvPr id="356" name="Google Shape;35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</a:p>
        </p:txBody>
      </p:sp>
      <p:sp>
        <p:nvSpPr>
          <p:cNvPr id="364" name="Google Shape;36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POS- Student -5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- Professor - 3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DropWizard- 3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30" name="Google Shape;43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 Everyone,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Morning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 with the presentation today, I would like to share a small recital.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been a part of Publicis Sapient for almost 3months now, and there is this fact that everyone of us would agree upon.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have we succeeded at becoming a Product engineer?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Hi, I am Rajat, a small part of our big team 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9" name="Google Shape;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Challenges-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Installing the Tomcat server and running application on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Learnings-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Got to learn new technologies.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working together in teams.(collaboration)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write code which is accepted by the industry.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make UML diagrams for the given problem.</a:t>
            </a:r>
          </a:p>
        </p:txBody>
      </p:sp>
      <p:sp>
        <p:nvSpPr>
          <p:cNvPr id="438" name="Google Shape;43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</a:p>
        </p:txBody>
      </p:sp>
      <p:sp>
        <p:nvSpPr>
          <p:cNvPr id="446" name="Google Shape;44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</a:p>
        </p:txBody>
      </p:sp>
      <p:sp>
        <p:nvSpPr>
          <p:cNvPr id="454" name="Google Shape;45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</a:p>
        </p:txBody>
      </p:sp>
      <p:sp>
        <p:nvSpPr>
          <p:cNvPr id="133" name="Google Shape;13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- 2 mins</a:t>
            </a:r>
          </a:p>
        </p:txBody>
      </p:sp>
      <p:sp>
        <p:nvSpPr>
          <p:cNvPr id="163" name="Google Shape;1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 panose="00000500000000000000"/>
              <a:buNone/>
              <a:defRPr sz="2300" b="0" i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" panose="00000500000000000000"/>
              <a:buNone/>
              <a:defRPr sz="2300" b="0" i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5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/>
            </a:lvl1pPr>
            <a:lvl2pPr marL="914400" lvl="1" indent="-342900" algn="l" rtl="0">
              <a:lnSpc>
                <a:spcPct val="122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122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122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122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 panose="00000500000000000000"/>
              <a:buNone/>
              <a:defRPr sz="3400" b="0" i="0" cap="none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 panose="00000500000000000000"/>
              <a:buNone/>
              <a:defRPr sz="4200" b="0" i="0" cap="none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 panose="000005000000000000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F8A10AAC-B06D-47A6-A8B3-F5104741F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10" y="1202075"/>
            <a:ext cx="10479644" cy="41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ctrTitle"/>
          </p:nvPr>
        </p:nvSpPr>
        <p:spPr>
          <a:xfrm>
            <a:off x="671830" y="2719070"/>
            <a:ext cx="3900170" cy="953135"/>
          </a:xfrm>
          <a:prstGeom prst="rect">
            <a:avLst/>
          </a:prstGeom>
          <a:noFill/>
          <a:ln>
            <a:noFill/>
          </a:ln>
          <a:effectLst>
            <a:outerShdw blurRad="685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60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Our Team</a:t>
            </a:r>
          </a:p>
        </p:txBody>
      </p:sp>
      <p:sp>
        <p:nvSpPr>
          <p:cNvPr id="250" name="Google Shape;250;p2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3" name="Picture 2" descr="199-1996028_clip-art-royalty-free-library-business-people-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20" y="981075"/>
            <a:ext cx="7056755" cy="5599430"/>
          </a:xfrm>
          <a:prstGeom prst="rect">
            <a:avLst/>
          </a:prstGeom>
          <a:effectLst>
            <a:outerShdw dist="50800" dir="5400000" sx="4000" sy="4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F71B2C8B-BB8C-434B-BC0A-8B6B570DC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267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4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869"/>
            <a:ext cx="2581910" cy="2581910"/>
          </a:xfrm>
          <a:prstGeom prst="rect">
            <a:avLst/>
          </a:prstGeom>
        </p:spPr>
      </p:pic>
      <p:pic>
        <p:nvPicPr>
          <p:cNvPr id="19" name="Picture Placeholder 13" descr="ma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915" y="2826903"/>
            <a:ext cx="2504440" cy="250444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1" name="Text Box 20"/>
          <p:cNvSpPr txBox="1"/>
          <p:nvPr/>
        </p:nvSpPr>
        <p:spPr>
          <a:xfrm>
            <a:off x="0" y="5376738"/>
            <a:ext cx="258191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Surya Prakash </a:t>
            </a:r>
            <a:r>
              <a:rPr lang="en-US" sz="2400" b="1" dirty="0" err="1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Gaddala</a:t>
            </a:r>
            <a:r>
              <a:rPr lang="en-US" sz="2400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(GL)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2377941" y="5520888"/>
            <a:ext cx="288036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 Shanthi Suma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4814006" y="5537037"/>
            <a:ext cx="243717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Varshini N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7259957" y="5520887"/>
            <a:ext cx="207409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Yashwini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9342828" y="5520886"/>
            <a:ext cx="288036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 Akhilesh Naik</a:t>
            </a:r>
          </a:p>
        </p:txBody>
      </p:sp>
      <p:sp>
        <p:nvSpPr>
          <p:cNvPr id="28" name="Flowchart: Sequential Access Storage 27"/>
          <p:cNvSpPr/>
          <p:nvPr/>
        </p:nvSpPr>
        <p:spPr>
          <a:xfrm>
            <a:off x="4892120" y="409386"/>
            <a:ext cx="2016125" cy="1944370"/>
          </a:xfrm>
          <a:prstGeom prst="flowChartMagneticTap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mbria" panose="02040503050406030204" charset="0"/>
                <a:cs typeface="Cambria" panose="02040503050406030204" charset="0"/>
              </a:rPr>
              <a:t>Group 1</a:t>
            </a:r>
          </a:p>
        </p:txBody>
      </p:sp>
      <p:pic>
        <p:nvPicPr>
          <p:cNvPr id="16" name="Picture 15" descr="images">
            <a:extLst>
              <a:ext uri="{FF2B5EF4-FFF2-40B4-BE49-F238E27FC236}">
                <a16:creationId xmlns:a16="http://schemas.microsoft.com/office/drawing/2014/main" id="{D66754E3-15B8-45FE-BF9F-9A24B10E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679" y="2836869"/>
            <a:ext cx="2276475" cy="2276475"/>
          </a:xfrm>
          <a:prstGeom prst="rect">
            <a:avLst/>
          </a:prstGeom>
        </p:spPr>
      </p:pic>
      <p:pic>
        <p:nvPicPr>
          <p:cNvPr id="22" name="Picture 21" descr="images">
            <a:extLst>
              <a:ext uri="{FF2B5EF4-FFF2-40B4-BE49-F238E27FC236}">
                <a16:creationId xmlns:a16="http://schemas.microsoft.com/office/drawing/2014/main" id="{758B39B3-A1DD-4785-B768-0576B38F4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946" y="2826903"/>
            <a:ext cx="2276475" cy="2276475"/>
          </a:xfrm>
          <a:prstGeom prst="rect">
            <a:avLst/>
          </a:prstGeom>
        </p:spPr>
      </p:pic>
      <p:pic>
        <p:nvPicPr>
          <p:cNvPr id="30" name="Picture 29" descr="images">
            <a:extLst>
              <a:ext uri="{FF2B5EF4-FFF2-40B4-BE49-F238E27FC236}">
                <a16:creationId xmlns:a16="http://schemas.microsoft.com/office/drawing/2014/main" id="{971AF729-5C5E-42EA-956E-A1C52F46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237" y="2835713"/>
            <a:ext cx="2276475" cy="2276475"/>
          </a:xfrm>
          <a:prstGeom prst="rect">
            <a:avLst/>
          </a:prstGeom>
        </p:spPr>
      </p:pic>
      <p:pic>
        <p:nvPicPr>
          <p:cNvPr id="31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C8FD6F76-A5E4-4301-AAE7-5E247D0BF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090" y="128907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1" grpId="2"/>
      <p:bldP spid="23" grpId="1"/>
      <p:bldP spid="23" grpId="2"/>
      <p:bldP spid="24" grpId="1"/>
      <p:bldP spid="24" grpId="2"/>
      <p:bldP spid="25" grpId="1"/>
      <p:bldP spid="25" grpId="2"/>
      <p:bldP spid="26" grpId="1"/>
      <p:bldP spid="26" grpId="2"/>
      <p:bldP spid="28" grpId="0" animBg="1"/>
      <p:bldP spid="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4400" b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Goals</a:t>
            </a:r>
          </a:p>
        </p:txBody>
      </p:sp>
      <p:sp>
        <p:nvSpPr>
          <p:cNvPr id="294" name="Google Shape;294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295" name="Google Shape;295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8805" r="8804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  <p:bldP spid="29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 panose="00000500000000000000"/>
              <a:buNone/>
            </a:pPr>
            <a:r>
              <a:rPr lang="en-US" sz="4400" b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Vision</a:t>
            </a:r>
          </a:p>
        </p:txBody>
      </p:sp>
      <p:grpSp>
        <p:nvGrpSpPr>
          <p:cNvPr id="302" name="Google Shape;302;p32"/>
          <p:cNvGrpSpPr/>
          <p:nvPr/>
        </p:nvGrpSpPr>
        <p:grpSpPr>
          <a:xfrm>
            <a:off x="7404047" y="1450134"/>
            <a:ext cx="1737956" cy="1741962"/>
            <a:chOff x="403166" y="1435608"/>
            <a:chExt cx="2456822" cy="2596068"/>
          </a:xfrm>
        </p:grpSpPr>
        <p:sp>
          <p:nvSpPr>
            <p:cNvPr id="303" name="Google Shape;303;p32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pic>
          <p:nvPicPr>
            <p:cNvPr id="304" name="Google Shape;304;p32"/>
            <p:cNvPicPr preferRelativeResize="0"/>
            <p:nvPr/>
          </p:nvPicPr>
          <p:blipFill rotWithShape="1">
            <a:blip r:embed="rId3"/>
            <a:srcRect l="24437" t="15290" r="26023" b="16268"/>
            <a:stretch>
              <a:fillRect/>
            </a:stretch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2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06" name="Google Shape;306;p32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1</a:t>
              </a:r>
            </a:p>
          </p:txBody>
        </p:sp>
      </p:grpSp>
      <p:sp>
        <p:nvSpPr>
          <p:cNvPr id="307" name="Google Shape;307;p32"/>
          <p:cNvSpPr txBox="1"/>
          <p:nvPr/>
        </p:nvSpPr>
        <p:spPr>
          <a:xfrm>
            <a:off x="7175656" y="3574770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Quality</a:t>
            </a:r>
          </a:p>
        </p:txBody>
      </p:sp>
      <p:sp>
        <p:nvSpPr>
          <p:cNvPr id="308" name="Google Shape;308;p32"/>
          <p:cNvSpPr txBox="1"/>
          <p:nvPr/>
        </p:nvSpPr>
        <p:spPr>
          <a:xfrm>
            <a:off x="9592885" y="3570972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Security</a:t>
            </a:r>
          </a:p>
        </p:txBody>
      </p:sp>
      <p:grpSp>
        <p:nvGrpSpPr>
          <p:cNvPr id="309" name="Google Shape;309;p32"/>
          <p:cNvGrpSpPr/>
          <p:nvPr/>
        </p:nvGrpSpPr>
        <p:grpSpPr>
          <a:xfrm>
            <a:off x="10199108" y="1419857"/>
            <a:ext cx="1690785" cy="1769874"/>
            <a:chOff x="3363489" y="1435608"/>
            <a:chExt cx="2456822" cy="2592462"/>
          </a:xfrm>
        </p:grpSpPr>
        <p:pic>
          <p:nvPicPr>
            <p:cNvPr id="310" name="Google Shape;310;p3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2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13" name="Google Shape;313;p32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2</a:t>
              </a:r>
            </a:p>
          </p:txBody>
        </p:sp>
      </p:grpSp>
      <p:sp>
        <p:nvSpPr>
          <p:cNvPr id="314" name="Google Shape;314;p32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Interactivity</a:t>
            </a:r>
          </a:p>
        </p:txBody>
      </p:sp>
      <p:sp>
        <p:nvSpPr>
          <p:cNvPr id="315" name="Google Shape;315;p32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Speed</a:t>
            </a:r>
          </a:p>
        </p:txBody>
      </p:sp>
      <p:grpSp>
        <p:nvGrpSpPr>
          <p:cNvPr id="316" name="Google Shape;316;p32"/>
          <p:cNvGrpSpPr/>
          <p:nvPr/>
        </p:nvGrpSpPr>
        <p:grpSpPr>
          <a:xfrm>
            <a:off x="7405893" y="4187411"/>
            <a:ext cx="2072575" cy="1996376"/>
            <a:chOff x="6338184" y="1435608"/>
            <a:chExt cx="2456822" cy="2596067"/>
          </a:xfrm>
        </p:grpSpPr>
        <p:sp>
          <p:nvSpPr>
            <p:cNvPr id="317" name="Google Shape;317;p32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19" name="Google Shape;319;p32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3</a:t>
              </a:r>
            </a:p>
          </p:txBody>
        </p:sp>
        <p:pic>
          <p:nvPicPr>
            <p:cNvPr id="320" name="Google Shape;320;p32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32"/>
          <p:cNvGrpSpPr/>
          <p:nvPr/>
        </p:nvGrpSpPr>
        <p:grpSpPr>
          <a:xfrm>
            <a:off x="10234871" y="4288779"/>
            <a:ext cx="1655652" cy="1725662"/>
            <a:chOff x="9314007" y="1435608"/>
            <a:chExt cx="2456822" cy="2604379"/>
          </a:xfrm>
        </p:grpSpPr>
        <p:grpSp>
          <p:nvGrpSpPr>
            <p:cNvPr id="322" name="Google Shape;322;p32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323" name="Google Shape;323;p32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endParaRPr>
              </a:p>
            </p:txBody>
          </p:sp>
          <p:pic>
            <p:nvPicPr>
              <p:cNvPr id="324" name="Google Shape;324;p32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" name="Google Shape;325;p32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endParaRPr>
              </a:p>
            </p:txBody>
          </p:sp>
        </p:grpSp>
        <p:sp>
          <p:nvSpPr>
            <p:cNvPr id="326" name="Google Shape;326;p32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4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290" y="1536700"/>
            <a:ext cx="6660515" cy="4939030"/>
          </a:xfrm>
        </p:spPr>
        <p:txBody>
          <a:bodyPr>
            <a:norm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To create a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Course Registration System 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using JAVA/REST tools and technologies.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We will have multiple modules such as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Student, Professor 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and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Admin.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The major goal is it make the interaction among these modules in such a way that the purpose is served.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Another goal is to ensure the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quality, security, interactivity, accessibility and speed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 in the application.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Poppins" panose="00000500000000000000"/>
              <a:cs typeface="Calibri" panose="020F0502020204030204" pitchFamily="34" charset="0"/>
              <a:sym typeface="Poppins" panose="00000500000000000000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endParaRPr lang="en-US" dirty="0"/>
          </a:p>
        </p:txBody>
      </p:sp>
      <p:pic>
        <p:nvPicPr>
          <p:cNvPr id="31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33407C78-F2C6-4C42-B28B-2E3F9904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091" y="96144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  <p:bldP spid="301" grpId="1"/>
      <p:bldP spid="307" grpId="0"/>
      <p:bldP spid="307" grpId="1"/>
      <p:bldP spid="308" grpId="0"/>
      <p:bldP spid="308" grpId="1"/>
      <p:bldP spid="314" grpId="0"/>
      <p:bldP spid="314" grpId="1"/>
      <p:bldP spid="315" grpId="0"/>
      <p:bldP spid="315" grpId="1"/>
      <p:bldP spid="3" grpId="0" uiExpand="1" build="p"/>
      <p:bldP spid="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ctrTitle"/>
          </p:nvPr>
        </p:nvSpPr>
        <p:spPr>
          <a:xfrm>
            <a:off x="1199515" y="1484630"/>
            <a:ext cx="3663315" cy="295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45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Adapting the Best Engineering</a:t>
            </a:r>
            <a:br>
              <a:rPr lang="en-US" sz="45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5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Practices</a:t>
            </a:r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pic>
        <p:nvPicPr>
          <p:cNvPr id="335" name="Google Shape;335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8650" r="8649"/>
          <a:stretch>
            <a:fillRect/>
          </a:stretch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33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2"/>
                </a:solidFill>
              </a:rPr>
              <a:t>15</a:t>
            </a:fld>
            <a:endParaRPr lang="en-US" b="1">
              <a:solidFill>
                <a:schemeClr val="dk2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71800" y="152400"/>
            <a:ext cx="655866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7394450" y="631100"/>
            <a:ext cx="24507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Requirement gathering</a:t>
            </a:r>
          </a:p>
        </p:txBody>
      </p:sp>
      <p:sp>
        <p:nvSpPr>
          <p:cNvPr id="344" name="Google Shape;344;p34"/>
          <p:cNvSpPr txBox="1"/>
          <p:nvPr/>
        </p:nvSpPr>
        <p:spPr>
          <a:xfrm>
            <a:off x="7289250" y="5711500"/>
            <a:ext cx="2145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UML artifacts design</a:t>
            </a:r>
          </a:p>
        </p:txBody>
      </p:sp>
      <p:sp>
        <p:nvSpPr>
          <p:cNvPr id="345" name="Google Shape;345;p34"/>
          <p:cNvSpPr txBox="1"/>
          <p:nvPr/>
        </p:nvSpPr>
        <p:spPr>
          <a:xfrm>
            <a:off x="8660850" y="3424363"/>
            <a:ext cx="28926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Technology stack selection</a:t>
            </a:r>
          </a:p>
        </p:txBody>
      </p:sp>
      <p:sp>
        <p:nvSpPr>
          <p:cNvPr id="346" name="Google Shape;346;p34"/>
          <p:cNvSpPr txBox="1"/>
          <p:nvPr/>
        </p:nvSpPr>
        <p:spPr>
          <a:xfrm>
            <a:off x="1947545" y="5711190"/>
            <a:ext cx="283845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Code implementation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and development</a:t>
            </a:r>
          </a:p>
        </p:txBody>
      </p:sp>
      <p:sp>
        <p:nvSpPr>
          <p:cNvPr id="347" name="Google Shape;347;p34"/>
          <p:cNvSpPr txBox="1"/>
          <p:nvPr/>
        </p:nvSpPr>
        <p:spPr>
          <a:xfrm>
            <a:off x="1020275" y="3355375"/>
            <a:ext cx="17565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System Testing</a:t>
            </a:r>
          </a:p>
        </p:txBody>
      </p:sp>
      <p:sp>
        <p:nvSpPr>
          <p:cNvPr id="3" name="Google Shape;347;p34"/>
          <p:cNvSpPr txBox="1"/>
          <p:nvPr/>
        </p:nvSpPr>
        <p:spPr>
          <a:xfrm>
            <a:off x="2488395" y="548675"/>
            <a:ext cx="175650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Product Maintenance</a:t>
            </a:r>
          </a:p>
        </p:txBody>
      </p:sp>
      <p:pic>
        <p:nvPicPr>
          <p:cNvPr id="12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B15C3F52-2A87-4C24-BC89-CE097B9B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751" y="11567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ctrTitle"/>
          </p:nvPr>
        </p:nvSpPr>
        <p:spPr>
          <a:xfrm>
            <a:off x="804545" y="2689225"/>
            <a:ext cx="3596005" cy="5816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Tech Stack</a:t>
            </a:r>
          </a:p>
        </p:txBody>
      </p:sp>
      <p:sp>
        <p:nvSpPr>
          <p:cNvPr id="359" name="Google Shape;359;p3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pic>
        <p:nvPicPr>
          <p:cNvPr id="360" name="Google Shape;360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5575" r="19246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/>
      <p:bldP spid="35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5;p37"/>
          <p:cNvSpPr/>
          <p:nvPr/>
        </p:nvSpPr>
        <p:spPr>
          <a:xfrm>
            <a:off x="8500745" y="1285240"/>
            <a:ext cx="2194560" cy="5309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4998720" y="1313815"/>
            <a:ext cx="2194560" cy="5280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4993005" y="450215"/>
            <a:ext cx="2194560" cy="9220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</a:t>
            </a:r>
          </a:p>
        </p:txBody>
      </p:sp>
      <p:sp>
        <p:nvSpPr>
          <p:cNvPr id="367" name="Google Shape;367;p37"/>
          <p:cNvSpPr txBox="1">
            <a:spLocks noGrp="1"/>
          </p:cNvSpPr>
          <p:nvPr>
            <p:ph type="sldNum" idx="12"/>
          </p:nvPr>
        </p:nvSpPr>
        <p:spPr>
          <a:xfrm>
            <a:off x="10001057" y="67855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368" name="Google Shape;368;p37"/>
          <p:cNvSpPr/>
          <p:nvPr/>
        </p:nvSpPr>
        <p:spPr>
          <a:xfrm>
            <a:off x="1244867" y="449934"/>
            <a:ext cx="2194500" cy="9477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bg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Backend</a:t>
            </a:r>
          </a:p>
        </p:txBody>
      </p:sp>
      <p:sp>
        <p:nvSpPr>
          <p:cNvPr id="371" name="Google Shape;371;p37"/>
          <p:cNvSpPr/>
          <p:nvPr/>
        </p:nvSpPr>
        <p:spPr>
          <a:xfrm>
            <a:off x="8525510" y="450215"/>
            <a:ext cx="2194560" cy="92964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Tools</a:t>
            </a:r>
          </a:p>
        </p:txBody>
      </p:sp>
      <p:sp>
        <p:nvSpPr>
          <p:cNvPr id="372" name="Google Shape;372;p37"/>
          <p:cNvSpPr/>
          <p:nvPr/>
        </p:nvSpPr>
        <p:spPr>
          <a:xfrm>
            <a:off x="1244600" y="1430655"/>
            <a:ext cx="2194560" cy="5249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77" name="Google Shape;377;p37"/>
          <p:cNvSpPr/>
          <p:nvPr/>
        </p:nvSpPr>
        <p:spPr>
          <a:xfrm flipH="1">
            <a:off x="1244922" y="137264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Core Language</a:t>
            </a:r>
            <a:endParaRPr sz="1100"/>
          </a:p>
        </p:txBody>
      </p:sp>
      <p:sp>
        <p:nvSpPr>
          <p:cNvPr id="378" name="Google Shape;378;p37"/>
          <p:cNvSpPr/>
          <p:nvPr/>
        </p:nvSpPr>
        <p:spPr>
          <a:xfrm flipH="1">
            <a:off x="1242352" y="2411966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Framework</a:t>
            </a:r>
          </a:p>
        </p:txBody>
      </p:sp>
      <p:sp>
        <p:nvSpPr>
          <p:cNvPr id="381" name="Google Shape;381;p37"/>
          <p:cNvSpPr/>
          <p:nvPr/>
        </p:nvSpPr>
        <p:spPr>
          <a:xfrm flipH="1">
            <a:off x="8525248" y="138563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Documentation</a:t>
            </a:r>
          </a:p>
        </p:txBody>
      </p:sp>
      <p:sp>
        <p:nvSpPr>
          <p:cNvPr id="383" name="Google Shape;383;p37"/>
          <p:cNvSpPr/>
          <p:nvPr/>
        </p:nvSpPr>
        <p:spPr>
          <a:xfrm flipH="1">
            <a:off x="4992823" y="1351866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SQL Database</a:t>
            </a:r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/>
          <a:srcRect l="9305" t="12927"/>
          <a:stretch>
            <a:fillRect/>
          </a:stretch>
        </p:blipFill>
        <p:spPr>
          <a:xfrm>
            <a:off x="5448321" y="1679508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083069" y="1633865"/>
            <a:ext cx="513003" cy="70640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 flipH="1">
            <a:off x="1244950" y="5308675"/>
            <a:ext cx="2194500" cy="257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Application Server</a:t>
            </a:r>
            <a:endParaRPr sz="1200"/>
          </a:p>
        </p:txBody>
      </p:sp>
      <p:pic>
        <p:nvPicPr>
          <p:cNvPr id="388" name="Google Shape;388;p37"/>
          <p:cNvPicPr preferRelativeResize="0"/>
          <p:nvPr/>
        </p:nvPicPr>
        <p:blipFill rotWithShape="1">
          <a:blip r:embed="rId5"/>
          <a:srcRect l="21652" t="23254" r="22961" b="21405"/>
          <a:stretch>
            <a:fillRect/>
          </a:stretch>
        </p:blipFill>
        <p:spPr>
          <a:xfrm>
            <a:off x="1420409" y="5647247"/>
            <a:ext cx="1693749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76364" y="4190895"/>
            <a:ext cx="2068000" cy="103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976359" y="4005103"/>
            <a:ext cx="1097275" cy="66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799195" y="1665605"/>
            <a:ext cx="1599565" cy="81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16121774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" y="2752725"/>
            <a:ext cx="1425575" cy="1425575"/>
          </a:xfrm>
          <a:prstGeom prst="rect">
            <a:avLst/>
          </a:prstGeom>
        </p:spPr>
      </p:pic>
      <p:pic>
        <p:nvPicPr>
          <p:cNvPr id="3" name="Picture 2" descr="Swagger-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359" y="2561241"/>
            <a:ext cx="1099185" cy="1099185"/>
          </a:xfrm>
          <a:prstGeom prst="rect">
            <a:avLst/>
          </a:prstGeom>
        </p:spPr>
      </p:pic>
      <p:sp>
        <p:nvSpPr>
          <p:cNvPr id="4" name="Google Shape;381;p37"/>
          <p:cNvSpPr/>
          <p:nvPr/>
        </p:nvSpPr>
        <p:spPr>
          <a:xfrm flipH="1">
            <a:off x="8524613" y="37167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Version Control</a:t>
            </a:r>
          </a:p>
        </p:txBody>
      </p:sp>
      <p:sp>
        <p:nvSpPr>
          <p:cNvPr id="5" name="Google Shape;381;p37"/>
          <p:cNvSpPr/>
          <p:nvPr/>
        </p:nvSpPr>
        <p:spPr>
          <a:xfrm flipH="1">
            <a:off x="8501118" y="490924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API Testing</a:t>
            </a:r>
          </a:p>
        </p:txBody>
      </p:sp>
      <p:pic>
        <p:nvPicPr>
          <p:cNvPr id="7" name="Picture 6" descr="1_fVBL9mtLJmHIH6YpU7WvHQ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7960" y="5271135"/>
            <a:ext cx="1040765" cy="1040765"/>
          </a:xfrm>
          <a:prstGeom prst="rect">
            <a:avLst/>
          </a:prstGeom>
        </p:spPr>
      </p:pic>
      <p:sp>
        <p:nvSpPr>
          <p:cNvPr id="8" name="Google Shape;366;p37"/>
          <p:cNvSpPr/>
          <p:nvPr/>
        </p:nvSpPr>
        <p:spPr>
          <a:xfrm>
            <a:off x="5022215" y="2489835"/>
            <a:ext cx="2194560" cy="9220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UI/UX</a:t>
            </a:r>
          </a:p>
        </p:txBody>
      </p:sp>
      <p:pic>
        <p:nvPicPr>
          <p:cNvPr id="9" name="Picture 8" descr="5847ea22cef1014c0b5e48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7660" y="3644900"/>
            <a:ext cx="1365250" cy="1450340"/>
          </a:xfrm>
          <a:prstGeom prst="rect">
            <a:avLst/>
          </a:prstGeom>
        </p:spPr>
      </p:pic>
      <p:pic>
        <p:nvPicPr>
          <p:cNvPr id="29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20BF362F-687A-4107-9452-51524F16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750" y="169455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9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75" grpId="0" animBg="1"/>
      <p:bldP spid="375" grpId="1" animBg="1"/>
      <p:bldP spid="366" grpId="0" animBg="1"/>
      <p:bldP spid="366" grpId="1" animBg="1"/>
      <p:bldP spid="368" grpId="0" animBg="1"/>
      <p:bldP spid="368" grpId="1" animBg="1"/>
      <p:bldP spid="371" grpId="0" animBg="1"/>
      <p:bldP spid="371" grpId="1" animBg="1"/>
      <p:bldP spid="372" grpId="0" animBg="1"/>
      <p:bldP spid="372" grpId="1" animBg="1"/>
      <p:bldP spid="377" grpId="0" animBg="1"/>
      <p:bldP spid="377" grpId="1" animBg="1"/>
      <p:bldP spid="378" grpId="0" animBg="1"/>
      <p:bldP spid="378" grpId="1" animBg="1"/>
      <p:bldP spid="381" grpId="0" animBg="1"/>
      <p:bldP spid="381" grpId="1" animBg="1"/>
      <p:bldP spid="383" grpId="0" animBg="1"/>
      <p:bldP spid="383" grpId="1" animBg="1"/>
      <p:bldP spid="387" grpId="0" animBg="1"/>
      <p:bldP spid="387" grpId="1" animBg="1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>
            <a:spLocks noGrp="1"/>
          </p:cNvSpPr>
          <p:nvPr>
            <p:ph type="ctrTitle"/>
          </p:nvPr>
        </p:nvSpPr>
        <p:spPr>
          <a:xfrm>
            <a:off x="623570" y="2889885"/>
            <a:ext cx="4298315" cy="10775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52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Development</a:t>
            </a:r>
          </a:p>
        </p:txBody>
      </p:sp>
      <p:sp>
        <p:nvSpPr>
          <p:cNvPr id="400" name="Google Shape;400;p3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pic>
        <p:nvPicPr>
          <p:cNvPr id="401" name="Google Shape;401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3292" t="-1905" r="33896" b="1905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39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085" y="-171695"/>
            <a:ext cx="3744000" cy="100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4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UML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pic>
        <p:nvPicPr>
          <p:cNvPr id="5" name="Picture 4" descr="crs-useCaseDiagramProfessorAndAdm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764540"/>
            <a:ext cx="5652770" cy="6000115"/>
          </a:xfrm>
          <a:prstGeom prst="rect">
            <a:avLst/>
          </a:prstGeom>
        </p:spPr>
      </p:pic>
      <p:pic>
        <p:nvPicPr>
          <p:cNvPr id="6" name="Picture 5" descr="crs-useCaseDiagramStud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764540"/>
            <a:ext cx="5751195" cy="5977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2193607" y="2480239"/>
            <a:ext cx="7804785" cy="1198880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  <a:outerShdw blurRad="546100" dist="38100" dir="18900000" algn="bl" rotWithShape="0">
              <a:prstClr val="black">
                <a:alpha val="40000"/>
              </a:prstClr>
            </a:outerShdw>
            <a:reflection blurRad="6350" stA="52000" endA="300" endPos="35000" dist="114300" dir="5400000" sy="-100000" algn="bl" rotWithShape="0"/>
            <a:softEdge rad="31750"/>
          </a:effectLst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CRS APPLICATION</a:t>
            </a:r>
          </a:p>
        </p:txBody>
      </p:sp>
      <p:sp>
        <p:nvSpPr>
          <p:cNvPr id="6" name="AutoShape 4" descr="IBM Design Language – 8-Bar">
            <a:extLst>
              <a:ext uri="{FF2B5EF4-FFF2-40B4-BE49-F238E27FC236}">
                <a16:creationId xmlns:a16="http://schemas.microsoft.com/office/drawing/2014/main" id="{0A7871E1-4915-4124-94FA-F59375DCC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8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82375F72-4BB7-4D91-B063-CD7A3A655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93" y="174659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>
            <a:spLocks noGrp="1"/>
          </p:cNvSpPr>
          <p:nvPr>
            <p:ph type="ctrTitle"/>
          </p:nvPr>
        </p:nvSpPr>
        <p:spPr>
          <a:xfrm>
            <a:off x="2639695" y="260985"/>
            <a:ext cx="6749415" cy="5816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723900" dist="38100" dir="2700000" algn="tl" rotWithShape="0">
              <a:prstClr val="black">
                <a:alpha val="0"/>
              </a:prstClr>
            </a:outerShdw>
          </a:effectLst>
        </p:spPr>
        <p:txBody>
          <a:bodyPr spcFirstLastPara="1" wrap="square" lIns="0" tIns="0" rIns="0" bIns="0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66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Project Demo</a:t>
            </a:r>
          </a:p>
        </p:txBody>
      </p:sp>
      <p:sp>
        <p:nvSpPr>
          <p:cNvPr id="433" name="Google Shape;433;p4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pic>
        <p:nvPicPr>
          <p:cNvPr id="3" name="Picture 2" descr="bus_presentation"/>
          <p:cNvPicPr>
            <a:picLocks noChangeAspect="1"/>
          </p:cNvPicPr>
          <p:nvPr/>
        </p:nvPicPr>
        <p:blipFill>
          <a:blip r:embed="rId3"/>
          <a:srcRect b="15769"/>
          <a:stretch>
            <a:fillRect/>
          </a:stretch>
        </p:blipFill>
        <p:spPr>
          <a:xfrm>
            <a:off x="1181735" y="1701165"/>
            <a:ext cx="9827895" cy="4648835"/>
          </a:xfrm>
          <a:prstGeom prst="rect">
            <a:avLst/>
          </a:prstGeom>
        </p:spPr>
      </p:pic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F2012EC3-9FE8-49C9-A6BF-C5365BB6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 animBg="1"/>
      <p:bldP spid="43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 txBox="1">
            <a:spLocks noGrp="1"/>
          </p:cNvSpPr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Challenges </a:t>
            </a:r>
            <a:b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</a:br>
            <a: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&amp;</a:t>
            </a:r>
            <a:b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</a:br>
            <a:r>
              <a:rPr lang="en-US" sz="54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Learnings</a:t>
            </a:r>
          </a:p>
        </p:txBody>
      </p:sp>
      <p:sp>
        <p:nvSpPr>
          <p:cNvPr id="441" name="Google Shape;441;p4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pic>
        <p:nvPicPr>
          <p:cNvPr id="442" name="Google Shape;442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0034" t="303" r="11850" b="-211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44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>
            <a:spLocks noGrp="1"/>
          </p:cNvSpPr>
          <p:nvPr>
            <p:ph type="ctrTitle"/>
          </p:nvPr>
        </p:nvSpPr>
        <p:spPr>
          <a:xfrm>
            <a:off x="1250315" y="2847340"/>
            <a:ext cx="3023235" cy="5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9600" b="1" i="1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Q &amp; A</a:t>
            </a:r>
          </a:p>
        </p:txBody>
      </p:sp>
      <p:sp>
        <p:nvSpPr>
          <p:cNvPr id="449" name="Google Shape;449;p4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pic>
        <p:nvPicPr>
          <p:cNvPr id="450" name="Google Shape;450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49" r="150" b="8571"/>
          <a:stretch>
            <a:fillRect/>
          </a:stretch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/>
      <p:bldP spid="44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>
            <a:spLocks noGrp="1"/>
          </p:cNvSpPr>
          <p:nvPr>
            <p:ph type="ctrTitle"/>
          </p:nvPr>
        </p:nvSpPr>
        <p:spPr>
          <a:xfrm>
            <a:off x="1204700" y="2759403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 panose="00000500000000000000"/>
              <a:buNone/>
            </a:pPr>
            <a:r>
              <a:rPr lang="en-US" sz="4800" b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457" name="Google Shape;457;p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  <p:sp>
        <p:nvSpPr>
          <p:cNvPr id="3" name="Donut 0"/>
          <p:cNvSpPr/>
          <p:nvPr/>
        </p:nvSpPr>
        <p:spPr>
          <a:xfrm>
            <a:off x="3648075" y="1052830"/>
            <a:ext cx="4680585" cy="4680585"/>
          </a:xfrm>
          <a:prstGeom prst="donut">
            <a:avLst>
              <a:gd name="adj" fmla="val 912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58865378-5959-4EAF-89F0-69B5642FA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1" animBg="1"/>
      <p:bldP spid="456" grpId="0"/>
      <p:bldP spid="45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ctrTitle"/>
          </p:nvPr>
        </p:nvSpPr>
        <p:spPr>
          <a:xfrm>
            <a:off x="415607" y="2788021"/>
            <a:ext cx="11360785" cy="89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 panose="00000500000000000000"/>
              <a:buNone/>
            </a:pPr>
            <a:r>
              <a:rPr lang="en-US" sz="6000" b="1" i="1" dirty="0">
                <a:ln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The Kick Start</a:t>
            </a:r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89" name="Google Shape;89;p20"/>
          <p:cNvSpPr txBox="1"/>
          <p:nvPr/>
        </p:nvSpPr>
        <p:spPr>
          <a:xfrm>
            <a:off x="685978" y="5161289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 panose="020B0604020202020204"/>
              <a:buNone/>
            </a:pPr>
            <a:endParaRPr lang="en-US" sz="2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BAD60530-4495-4188-9F9A-C780B7C1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045" y="11567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95" name="Google Shape;95;p21"/>
          <p:cNvSpPr txBox="1"/>
          <p:nvPr/>
        </p:nvSpPr>
        <p:spPr>
          <a:xfrm>
            <a:off x="348175" y="1240267"/>
            <a:ext cx="10817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 panose="00000500000000000000"/>
              <a:buNone/>
            </a:pPr>
            <a:r>
              <a:rPr lang="en-US" sz="2300" b="1" i="0" u="none" strike="noStrike" cap="none" dirty="0">
                <a:solidFill>
                  <a:schemeClr val="tx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	  Brisk Training on the Full Stack Development for 2 weeks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425" y="2061210"/>
            <a:ext cx="11377295" cy="4126230"/>
          </a:xfrm>
        </p:spPr>
        <p:txBody>
          <a:bodyPr>
            <a:normAutofit/>
          </a:bodyPr>
          <a:lstStyle/>
          <a:p>
            <a:pPr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Everyday discussion about topics / Technologies / doubt clearance .</a:t>
            </a:r>
          </a:p>
          <a:p>
            <a:pPr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Discussion on project progress and transformation based on UML and technologies. </a:t>
            </a:r>
          </a:p>
          <a:p>
            <a:pPr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Poppins" panose="00000500000000000000"/>
                <a:cs typeface="Calibri" panose="020F0502020204030204" pitchFamily="34" charset="0"/>
                <a:sym typeface="Poppins" panose="00000500000000000000"/>
              </a:rPr>
              <a:t>Review of the project status and guidance for Industry standard maintenance.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189E789E-E897-4B8D-B017-D05E8100F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09602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5" grpId="1"/>
      <p:bldP spid="5" grpId="0" build="p"/>
      <p:bldP spid="5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 panose="00000500000000000000"/>
              <a:buNone/>
            </a:pPr>
            <a:r>
              <a:rPr lang="en-US" sz="2800">
                <a:solidFill>
                  <a:schemeClr val="tx1"/>
                </a:solidFill>
              </a:rPr>
              <a:t>  Our next starts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112" name="Google Shape;112;p23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tx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NOW</a:t>
            </a:r>
          </a:p>
        </p:txBody>
      </p:sp>
      <p:sp>
        <p:nvSpPr>
          <p:cNvPr id="3" name="Donut 0"/>
          <p:cNvSpPr/>
          <p:nvPr/>
        </p:nvSpPr>
        <p:spPr>
          <a:xfrm>
            <a:off x="3359785" y="958850"/>
            <a:ext cx="5141595" cy="4958080"/>
          </a:xfrm>
          <a:prstGeom prst="donut">
            <a:avLst>
              <a:gd name="adj" fmla="val 12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70874969-8A7D-4C8C-A212-B17C496BE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0" animBg="1"/>
      <p:bldP spid="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0" y="216131"/>
            <a:ext cx="12192000" cy="1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 panose="00000500000000000000"/>
              <a:buNone/>
            </a:pPr>
            <a:r>
              <a:rPr lang="en-US" sz="3200" b="1" dirty="0">
                <a:solidFill>
                  <a:schemeClr val="dk1"/>
                </a:solidFill>
              </a:rPr>
              <a:t>2 WEEKS OF TRAINING + PROJECT DEMO </a:t>
            </a:r>
            <a:br>
              <a:rPr lang="en-US" sz="3200" b="1" dirty="0">
                <a:solidFill>
                  <a:schemeClr val="dk1"/>
                </a:solidFill>
              </a:rPr>
            </a:b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119" name="Google Shape;119;p24"/>
          <p:cNvSpPr/>
          <p:nvPr/>
        </p:nvSpPr>
        <p:spPr>
          <a:xfrm>
            <a:off x="2709950" y="4936712"/>
            <a:ext cx="6736200" cy="755100"/>
          </a:xfrm>
          <a:prstGeom prst="trapezoid">
            <a:avLst>
              <a:gd name="adj" fmla="val 77942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3410990" y="4064653"/>
            <a:ext cx="5350500" cy="751200"/>
          </a:xfrm>
          <a:prstGeom prst="trapezoid">
            <a:avLst>
              <a:gd name="adj" fmla="val 79447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1" name="Google Shape;121;p24"/>
          <p:cNvSpPr/>
          <p:nvPr/>
        </p:nvSpPr>
        <p:spPr>
          <a:xfrm>
            <a:off x="4109259" y="3258048"/>
            <a:ext cx="3973500" cy="714900"/>
          </a:xfrm>
          <a:prstGeom prst="trapezoid">
            <a:avLst>
              <a:gd name="adj" fmla="val 80814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2" name="Google Shape;122;p24"/>
          <p:cNvSpPr/>
          <p:nvPr/>
        </p:nvSpPr>
        <p:spPr>
          <a:xfrm>
            <a:off x="4757651" y="2428925"/>
            <a:ext cx="2709900" cy="720900"/>
          </a:xfrm>
          <a:prstGeom prst="trapezoid">
            <a:avLst>
              <a:gd name="adj" fmla="val 80134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1636637" y="4752710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 panose="00000500000000000000"/>
              <a:buNone/>
            </a:pPr>
            <a:r>
              <a:rPr lang="en-US" sz="3200" b="0" i="0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1,728,000 SECONDS</a:t>
            </a:r>
          </a:p>
        </p:txBody>
      </p:sp>
      <p:sp>
        <p:nvSpPr>
          <p:cNvPr id="124" name="Google Shape;124;p24"/>
          <p:cNvSpPr txBox="1"/>
          <p:nvPr/>
        </p:nvSpPr>
        <p:spPr>
          <a:xfrm>
            <a:off x="5007032" y="2530180"/>
            <a:ext cx="221130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2D050"/>
                </a:solidFill>
              </a14:hiddenFill>
            </a:ext>
          </a:ex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20 DAYS</a:t>
            </a:r>
          </a:p>
        </p:txBody>
      </p:sp>
      <p:sp>
        <p:nvSpPr>
          <p:cNvPr id="125" name="Google Shape;125;p24"/>
          <p:cNvSpPr txBox="1"/>
          <p:nvPr/>
        </p:nvSpPr>
        <p:spPr>
          <a:xfrm>
            <a:off x="4757651" y="3315474"/>
            <a:ext cx="2709900" cy="584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480 HOURS</a:t>
            </a:r>
          </a:p>
        </p:txBody>
      </p:sp>
      <p:sp>
        <p:nvSpPr>
          <p:cNvPr id="126" name="Google Shape;126;p24"/>
          <p:cNvSpPr txBox="1"/>
          <p:nvPr/>
        </p:nvSpPr>
        <p:spPr>
          <a:xfrm>
            <a:off x="4109259" y="4167935"/>
            <a:ext cx="3973500" cy="584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28,800 MINUTES</a:t>
            </a:r>
          </a:p>
        </p:txBody>
      </p:sp>
      <p:sp>
        <p:nvSpPr>
          <p:cNvPr id="127" name="Google Shape;127;p24"/>
          <p:cNvSpPr/>
          <p:nvPr/>
        </p:nvSpPr>
        <p:spPr>
          <a:xfrm>
            <a:off x="2064326" y="5820663"/>
            <a:ext cx="8030100" cy="756900"/>
          </a:xfrm>
          <a:prstGeom prst="trapezoid">
            <a:avLst>
              <a:gd name="adj" fmla="val 75512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5379721" y="1446415"/>
            <a:ext cx="1470000" cy="901500"/>
          </a:xfrm>
          <a:prstGeom prst="triangle">
            <a:avLst>
              <a:gd name="adj" fmla="val 47763"/>
            </a:avLst>
          </a:prstGeom>
          <a:solidFill>
            <a:srgbClr val="92D05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636637" y="559553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 panose="00000500000000000000"/>
              <a:buNone/>
            </a:pPr>
            <a:r>
              <a:rPr lang="en-US" sz="3200" b="0" i="0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LIMITLESS KNOWLEDGE</a:t>
            </a:r>
          </a:p>
        </p:txBody>
      </p:sp>
      <p:pic>
        <p:nvPicPr>
          <p:cNvPr id="16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D86B1DFE-1633-4E1D-B989-7E16AE02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429" y="216131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516467" y="77278"/>
            <a:ext cx="1752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" panose="00000500000000000000"/>
              <a:buNone/>
            </a:pPr>
            <a:r>
              <a:rPr lang="en-US" sz="3600" b="1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grpSp>
        <p:nvGrpSpPr>
          <p:cNvPr id="138" name="Google Shape;138;p25"/>
          <p:cNvGrpSpPr/>
          <p:nvPr/>
        </p:nvGrpSpPr>
        <p:grpSpPr>
          <a:xfrm>
            <a:off x="516462" y="852298"/>
            <a:ext cx="4690905" cy="5392760"/>
            <a:chOff x="516462" y="962766"/>
            <a:chExt cx="4690905" cy="5392760"/>
          </a:xfrm>
        </p:grpSpPr>
        <p:sp>
          <p:nvSpPr>
            <p:cNvPr id="139" name="Google Shape;139;p25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01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02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03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04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05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06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07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08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09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10</a:t>
              </a:r>
              <a:endParaRPr sz="1600" b="1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Our Journey</a:t>
              </a:r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Our Team</a:t>
              </a:r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Project Goals</a:t>
              </a:r>
            </a:p>
          </p:txBody>
        </p:sp>
        <p:sp>
          <p:nvSpPr>
            <p:cNvPr id="152" name="Google Shape;152;p25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Engineering Practices</a:t>
              </a:r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Tech Stack</a:t>
              </a:r>
            </a:p>
          </p:txBody>
        </p:sp>
        <p:sp>
          <p:nvSpPr>
            <p:cNvPr id="154" name="Google Shape;154;p25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Development</a:t>
              </a:r>
            </a:p>
          </p:txBody>
        </p:sp>
        <p:sp>
          <p:nvSpPr>
            <p:cNvPr id="155" name="Google Shape;155;p25"/>
            <p:cNvSpPr txBox="1"/>
            <p:nvPr/>
          </p:nvSpPr>
          <p:spPr>
            <a:xfrm>
              <a:off x="1253067" y="487826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Challenges &amp; Learnings</a:t>
              </a:r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1253067" y="54148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Demo</a:t>
              </a:r>
            </a:p>
          </p:txBody>
        </p:sp>
        <p:sp>
          <p:nvSpPr>
            <p:cNvPr id="157" name="Google Shape;157;p25"/>
            <p:cNvSpPr txBox="1"/>
            <p:nvPr/>
          </p:nvSpPr>
          <p:spPr>
            <a:xfrm>
              <a:off x="1253067" y="596417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Questions</a:t>
              </a:r>
            </a:p>
          </p:txBody>
        </p:sp>
      </p:grpSp>
      <p:sp>
        <p:nvSpPr>
          <p:cNvPr id="159" name="Google Shape;159;p25"/>
          <p:cNvSpPr txBox="1"/>
          <p:nvPr/>
        </p:nvSpPr>
        <p:spPr>
          <a:xfrm>
            <a:off x="1253067" y="1990106"/>
            <a:ext cx="39542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Team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6" grpId="1"/>
      <p:bldP spid="137" grpId="0"/>
      <p:bldP spid="137" grpId="1"/>
      <p:bldP spid="159" grpId="0"/>
      <p:bldP spid="15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 flipH="1">
            <a:off x="767080" y="2564765"/>
            <a:ext cx="4251325" cy="84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 panose="00000500000000000000"/>
              <a:buNone/>
            </a:pPr>
            <a:r>
              <a:rPr lang="en-US" sz="6000" b="1" i="1">
                <a:solidFill>
                  <a:srgbClr val="002060"/>
                </a:solidFill>
                <a:latin typeface="Cambria" panose="02040503050406030204" charset="0"/>
                <a:cs typeface="Cambria" panose="02040503050406030204" charset="0"/>
              </a:rPr>
              <a:t>Our Journey</a:t>
            </a:r>
          </a:p>
        </p:txBody>
      </p:sp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167" name="Google Shape;167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8438" t="262" r="3145" b="2222"/>
          <a:stretch>
            <a:fillRect/>
          </a:stretch>
        </p:blipFill>
        <p:spPr>
          <a:xfrm>
            <a:off x="5864351" y="0"/>
            <a:ext cx="6363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9F48182A-59A2-40EC-8C59-C7743453F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19" y="175828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83615" y="5527040"/>
            <a:ext cx="3384550" cy="7918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Understanding Project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Goals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711450" y="4365625"/>
            <a:ext cx="3384550" cy="79184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Decide the Technology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24020" y="3284855"/>
            <a:ext cx="3384550" cy="7918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Design Thinking</a:t>
            </a:r>
            <a:endParaRPr lang="en-US" sz="1700"/>
          </a:p>
        </p:txBody>
      </p:sp>
      <p:sp>
        <p:nvSpPr>
          <p:cNvPr id="5" name="Rounded Rectangle 4"/>
          <p:cNvSpPr/>
          <p:nvPr/>
        </p:nvSpPr>
        <p:spPr>
          <a:xfrm>
            <a:off x="5808345" y="2132965"/>
            <a:ext cx="3596005" cy="79184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Developement Adaption</a:t>
            </a:r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7463790" y="981075"/>
            <a:ext cx="3384550" cy="7918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7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Project Demo</a:t>
            </a:r>
            <a:endParaRPr lang="en-US" sz="1700"/>
          </a:p>
        </p:txBody>
      </p:sp>
      <p:sp>
        <p:nvSpPr>
          <p:cNvPr id="7" name="Flowchart: Sequential Access Storage 6"/>
          <p:cNvSpPr/>
          <p:nvPr/>
        </p:nvSpPr>
        <p:spPr>
          <a:xfrm>
            <a:off x="1055370" y="5608320"/>
            <a:ext cx="621665" cy="629285"/>
          </a:xfrm>
          <a:prstGeom prst="flowChartMagnetic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" name="Flowchart: Sequential Access Storage 7"/>
          <p:cNvSpPr/>
          <p:nvPr/>
        </p:nvSpPr>
        <p:spPr>
          <a:xfrm>
            <a:off x="2783205" y="4437380"/>
            <a:ext cx="621665" cy="629285"/>
          </a:xfrm>
          <a:prstGeom prst="flowChartMagneticTap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9" name="Flowchart: Sequential Access Storage 8"/>
          <p:cNvSpPr/>
          <p:nvPr/>
        </p:nvSpPr>
        <p:spPr>
          <a:xfrm>
            <a:off x="4295775" y="3357245"/>
            <a:ext cx="621665" cy="629285"/>
          </a:xfrm>
          <a:prstGeom prst="flowChartMagnetic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0" name="Flowchart: Sequential Access Storage 9"/>
          <p:cNvSpPr/>
          <p:nvPr/>
        </p:nvSpPr>
        <p:spPr>
          <a:xfrm>
            <a:off x="5951855" y="2204720"/>
            <a:ext cx="621665" cy="629285"/>
          </a:xfrm>
          <a:prstGeom prst="flowChartMagneticTap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</a:t>
            </a:r>
          </a:p>
        </p:txBody>
      </p:sp>
      <p:sp>
        <p:nvSpPr>
          <p:cNvPr id="12" name="Flowchart: Sequential Access Storage 11"/>
          <p:cNvSpPr/>
          <p:nvPr/>
        </p:nvSpPr>
        <p:spPr>
          <a:xfrm>
            <a:off x="7608570" y="1052830"/>
            <a:ext cx="621665" cy="629285"/>
          </a:xfrm>
          <a:prstGeom prst="flowChartMagnetic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5</a:t>
            </a:r>
          </a:p>
        </p:txBody>
      </p:sp>
      <p:sp>
        <p:nvSpPr>
          <p:cNvPr id="20" name="Bent Arrow 19"/>
          <p:cNvSpPr/>
          <p:nvPr/>
        </p:nvSpPr>
        <p:spPr>
          <a:xfrm>
            <a:off x="1631315" y="4509135"/>
            <a:ext cx="1080135" cy="1008380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>
            <a:off x="3143885" y="3357245"/>
            <a:ext cx="1080135" cy="1008380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>
            <a:off x="4728210" y="2277110"/>
            <a:ext cx="1080135" cy="1008380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>
            <a:off x="6384290" y="1124585"/>
            <a:ext cx="1080135" cy="1008380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4" descr="IBM Logo PNG Transparent &amp; SVG Vector - Freebie Supply">
            <a:extLst>
              <a:ext uri="{FF2B5EF4-FFF2-40B4-BE49-F238E27FC236}">
                <a16:creationId xmlns:a16="http://schemas.microsoft.com/office/drawing/2014/main" id="{4A39AF31-E9FE-42DE-AD8D-6BE4B29E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48" y="164386"/>
            <a:ext cx="1034265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bldLvl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796</Words>
  <Application>Microsoft Office PowerPoint</Application>
  <PresentationFormat>Widescreen</PresentationFormat>
  <Paragraphs>182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Cambria</vt:lpstr>
      <vt:lpstr>Poppins</vt:lpstr>
      <vt:lpstr>Calibri</vt:lpstr>
      <vt:lpstr>Arial</vt:lpstr>
      <vt:lpstr>Simple Light</vt:lpstr>
      <vt:lpstr>PowerPoint Presentation</vt:lpstr>
      <vt:lpstr>PowerPoint Presentation</vt:lpstr>
      <vt:lpstr>The Kick Start</vt:lpstr>
      <vt:lpstr>PowerPoint Presentation</vt:lpstr>
      <vt:lpstr>  Our next starts</vt:lpstr>
      <vt:lpstr>2 WEEKS OF TRAINING + PROJECT DEMO  </vt:lpstr>
      <vt:lpstr>Agenda</vt:lpstr>
      <vt:lpstr>Our Journey</vt:lpstr>
      <vt:lpstr>PowerPoint Presentation</vt:lpstr>
      <vt:lpstr>Our Team</vt:lpstr>
      <vt:lpstr>PowerPoint Presentation</vt:lpstr>
      <vt:lpstr>Project Goals</vt:lpstr>
      <vt:lpstr>Our Vision</vt:lpstr>
      <vt:lpstr>Adapting the Best Engineering Practices</vt:lpstr>
      <vt:lpstr>PowerPoint Presentation</vt:lpstr>
      <vt:lpstr>Tech Stack</vt:lpstr>
      <vt:lpstr>PowerPoint Presentation</vt:lpstr>
      <vt:lpstr>Development</vt:lpstr>
      <vt:lpstr>UML Artifacts</vt:lpstr>
      <vt:lpstr>Project Demo</vt:lpstr>
      <vt:lpstr>Challenges  &amp; Learnings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Varshini N</dc:creator>
  <cp:lastModifiedBy>Varshini N</cp:lastModifiedBy>
  <cp:revision>82</cp:revision>
  <dcterms:created xsi:type="dcterms:W3CDTF">2022-02-01T05:50:01Z</dcterms:created>
  <dcterms:modified xsi:type="dcterms:W3CDTF">2022-04-26T09:34:59Z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294A5B439A2C446295DC8854100F646B</vt:lpwstr>
  </property>
  <property fmtid="{D5CDD505-2E9C-101B-9397-08002B2CF9AE}" pid="3" name="KSOProductBuildVer">
    <vt:lpwstr>1033-11.2.0.10463</vt:lpwstr>
  </property>
</Properties>
</file>